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14" r:id="rId3"/>
    <p:sldId id="330" r:id="rId4"/>
    <p:sldId id="331" r:id="rId5"/>
    <p:sldId id="315" r:id="rId6"/>
    <p:sldId id="295" r:id="rId7"/>
    <p:sldId id="292" r:id="rId8"/>
    <p:sldId id="340" r:id="rId9"/>
    <p:sldId id="329" r:id="rId10"/>
    <p:sldId id="324" r:id="rId11"/>
    <p:sldId id="327" r:id="rId12"/>
    <p:sldId id="316" r:id="rId13"/>
    <p:sldId id="326" r:id="rId14"/>
    <p:sldId id="325" r:id="rId15"/>
    <p:sldId id="339" r:id="rId16"/>
    <p:sldId id="338" r:id="rId17"/>
    <p:sldId id="279" r:id="rId18"/>
    <p:sldId id="334" r:id="rId19"/>
    <p:sldId id="333" r:id="rId20"/>
    <p:sldId id="296" r:id="rId21"/>
    <p:sldId id="297" r:id="rId22"/>
    <p:sldId id="321" r:id="rId23"/>
    <p:sldId id="322" r:id="rId24"/>
    <p:sldId id="323" r:id="rId25"/>
    <p:sldId id="300" r:id="rId26"/>
    <p:sldId id="336" r:id="rId27"/>
    <p:sldId id="332" r:id="rId28"/>
    <p:sldId id="335" r:id="rId29"/>
    <p:sldId id="341" r:id="rId30"/>
    <p:sldId id="262" r:id="rId31"/>
    <p:sldId id="260" r:id="rId32"/>
    <p:sldId id="298" r:id="rId33"/>
    <p:sldId id="26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7CD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04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0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71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22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4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8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75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0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2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6D4C-7031-4AE4-BF88-E80426760091}" type="datetimeFigureOut">
              <a:rPr lang="en-GB" smtClean="0"/>
              <a:t>21/10/2016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26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2" b="2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" b="-1"/>
          <a:stretch/>
        </p:blipFill>
        <p:spPr>
          <a:xfrm>
            <a:off x="4818888" y="-479"/>
            <a:ext cx="7373112" cy="5693613"/>
          </a:xfrm>
          <a:prstGeom prst="rect">
            <a:avLst/>
          </a:prstGeom>
        </p:spPr>
      </p:pic>
      <p:sp>
        <p:nvSpPr>
          <p:cNvPr id="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404" y="86916"/>
            <a:ext cx="8004647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ea typeface="Roboto" pitchFamily="2" charset="0"/>
              </a:rPr>
              <a:t>All CATs are grey </a:t>
            </a:r>
          </a:p>
          <a:p>
            <a:r>
              <a:rPr lang="en-GB" sz="5400" dirty="0">
                <a:solidFill>
                  <a:schemeClr val="bg1"/>
                </a:solidFill>
                <a:ea typeface="Roboto" pitchFamily="2" charset="0"/>
              </a:rPr>
              <a:t>in the dark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A novel approach to evaluating </a:t>
            </a:r>
          </a:p>
          <a:p>
            <a:r>
              <a:rPr lang="en-GB" sz="2400" dirty="0">
                <a:solidFill>
                  <a:schemeClr val="bg1"/>
                </a:solidFill>
              </a:rPr>
              <a:t>computer adaptive tests (CATs) in the real world</a:t>
            </a: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2800" dirty="0">
                <a:solidFill>
                  <a:schemeClr val="bg1"/>
                </a:solidFill>
                <a:ea typeface="Roboto" pitchFamily="2" charset="0"/>
              </a:rPr>
              <a:t>Chris Gibbons</a:t>
            </a: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ea typeface="Roboto" pitchFamily="2" charset="0"/>
              </a:rPr>
              <a:t>Director of Health Assessment and NIHR Fellow </a:t>
            </a:r>
          </a:p>
          <a:p>
            <a:r>
              <a:rPr lang="en-GB" sz="2000" dirty="0">
                <a:solidFill>
                  <a:schemeClr val="bg1"/>
                </a:solidFill>
                <a:ea typeface="Roboto" pitchFamily="2" charset="0"/>
              </a:rPr>
              <a:t>The Psychometrics Centre </a:t>
            </a:r>
          </a:p>
          <a:p>
            <a:r>
              <a:rPr lang="en-GB" sz="2000" dirty="0">
                <a:solidFill>
                  <a:schemeClr val="bg1"/>
                </a:solidFill>
                <a:ea typeface="Roboto" pitchFamily="2" charset="0"/>
              </a:rPr>
              <a:t>Cambridge Centre for Health Services Research </a:t>
            </a:r>
          </a:p>
          <a:p>
            <a:endParaRPr lang="en-GB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2400" dirty="0">
                <a:solidFill>
                  <a:schemeClr val="bg1"/>
                </a:solidFill>
                <a:ea typeface="Roboto" pitchFamily="2" charset="0"/>
              </a:rPr>
              <a:t>University of Cambridge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279" y="276725"/>
            <a:ext cx="3329279" cy="7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391" y="5940856"/>
            <a:ext cx="1937169" cy="6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4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549035"/>
            <a:ext cx="8511570" cy="39202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5022" y="1641750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“I am satisfied with my life”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76168" y="5098575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Quality of life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516" y="3030328"/>
            <a:ext cx="2186438" cy="9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8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549035"/>
            <a:ext cx="8511570" cy="39202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76168" y="5098575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Quality of life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590094" y="2988297"/>
            <a:ext cx="9427" cy="1743959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031594" y="2988297"/>
            <a:ext cx="4572490" cy="2350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5577" y="4556189"/>
            <a:ext cx="72653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   Strongly agree  </a:t>
            </a:r>
            <a:r>
              <a:rPr lang="en-GB" sz="13800" dirty="0">
                <a:solidFill>
                  <a:schemeClr val="bg1"/>
                </a:solidFill>
              </a:rPr>
              <a:t>70%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95022" y="1641750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“I am satisfied with my life”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516" y="3030328"/>
            <a:ext cx="2186438" cy="918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9875" y="5831754"/>
            <a:ext cx="6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Person location (</a:t>
            </a:r>
            <a:r>
              <a:rPr lang="az-Cyrl-AZ" sz="2800" dirty="0">
                <a:solidFill>
                  <a:schemeClr val="bg1"/>
                </a:solidFill>
              </a:rPr>
              <a:t>Ѳ</a:t>
            </a:r>
            <a:r>
              <a:rPr lang="en-GB" sz="2800" dirty="0">
                <a:solidFill>
                  <a:schemeClr val="bg1"/>
                </a:solidFill>
              </a:rPr>
              <a:t>) =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4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549035"/>
            <a:ext cx="8511570" cy="39202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76168" y="5098575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Quality of life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585531" y="3993436"/>
            <a:ext cx="0" cy="76613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13041" y="4016882"/>
            <a:ext cx="4572490" cy="2350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65577" y="4556189"/>
            <a:ext cx="72653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Agree  </a:t>
            </a:r>
            <a:r>
              <a:rPr lang="en-GB" sz="13800" dirty="0">
                <a:solidFill>
                  <a:schemeClr val="bg1"/>
                </a:solidFill>
              </a:rPr>
              <a:t>25%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195022" y="1641750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“I am satisfied with my life”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516" y="3030328"/>
            <a:ext cx="2186438" cy="918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9875" y="5831754"/>
            <a:ext cx="6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Person location (</a:t>
            </a:r>
            <a:r>
              <a:rPr lang="az-Cyrl-AZ" sz="2800" dirty="0">
                <a:solidFill>
                  <a:schemeClr val="bg1"/>
                </a:solidFill>
              </a:rPr>
              <a:t>Ѳ</a:t>
            </a:r>
            <a:r>
              <a:rPr lang="en-GB" sz="2800" dirty="0">
                <a:solidFill>
                  <a:schemeClr val="bg1"/>
                </a:solidFill>
              </a:rPr>
              <a:t>) =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41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549035"/>
            <a:ext cx="8511570" cy="39202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76168" y="5098575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Quality of life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585531" y="4494871"/>
            <a:ext cx="1" cy="241252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13041" y="4494870"/>
            <a:ext cx="4572490" cy="23500"/>
          </a:xfrm>
          <a:prstGeom prst="line">
            <a:avLst/>
          </a:prstGeom>
          <a:ln w="476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30169" y="4536860"/>
            <a:ext cx="7961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                Disagree         </a:t>
            </a:r>
            <a:r>
              <a:rPr lang="en-GB" sz="13800" dirty="0">
                <a:solidFill>
                  <a:schemeClr val="bg1"/>
                </a:solidFill>
              </a:rPr>
              <a:t>4%</a:t>
            </a:r>
            <a:r>
              <a:rPr lang="en-GB" sz="4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95022" y="1641750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“I am satisfied with my life”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516" y="3030328"/>
            <a:ext cx="2186438" cy="91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9875" y="5831754"/>
            <a:ext cx="6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Person location (</a:t>
            </a:r>
            <a:r>
              <a:rPr lang="az-Cyrl-AZ" sz="2800" dirty="0">
                <a:solidFill>
                  <a:schemeClr val="bg1"/>
                </a:solidFill>
              </a:rPr>
              <a:t>Ѳ</a:t>
            </a:r>
            <a:r>
              <a:rPr lang="en-GB" sz="2800" dirty="0">
                <a:solidFill>
                  <a:schemeClr val="bg1"/>
                </a:solidFill>
              </a:rPr>
              <a:t>) =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82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1549035"/>
            <a:ext cx="8511570" cy="392026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76168" y="5098575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Quality of life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590094" y="2988297"/>
            <a:ext cx="9427" cy="1743959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013041" y="2988297"/>
            <a:ext cx="4591043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13041" y="4016882"/>
            <a:ext cx="4572490" cy="2350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13041" y="4494870"/>
            <a:ext cx="4572490" cy="23500"/>
          </a:xfrm>
          <a:prstGeom prst="line">
            <a:avLst/>
          </a:prstGeom>
          <a:ln w="476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7085" y="5702408"/>
            <a:ext cx="7532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Pi() function in `</a:t>
            </a:r>
            <a:r>
              <a:rPr lang="en-GB" sz="2800" dirty="0" err="1">
                <a:solidFill>
                  <a:schemeClr val="bg1"/>
                </a:solidFill>
              </a:rPr>
              <a:t>catR</a:t>
            </a:r>
            <a:r>
              <a:rPr lang="en-GB" sz="2800" dirty="0">
                <a:solidFill>
                  <a:schemeClr val="bg1"/>
                </a:solidFill>
              </a:rPr>
              <a:t>`. Implemented in Concerto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95022" y="1641750"/>
            <a:ext cx="5081047" cy="349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“I am satisfied with my life”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516" y="3030328"/>
            <a:ext cx="2186438" cy="918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87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`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5939" y="-4717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813550" y="288011"/>
            <a:ext cx="10854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Prediction feedback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7" y="1387315"/>
            <a:ext cx="5089222" cy="2796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304" y="1381872"/>
            <a:ext cx="5869629" cy="49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4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`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5939" y="-4717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061200" y="288011"/>
            <a:ext cx="10606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Tailored feedback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716" y="1187752"/>
            <a:ext cx="6634572" cy="2742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716" y="3833004"/>
            <a:ext cx="6634572" cy="26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6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820392" y="237115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Results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383" y="1261425"/>
            <a:ext cx="82740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900" dirty="0">
                <a:solidFill>
                  <a:schemeClr val="bg1"/>
                </a:solidFill>
              </a:rPr>
              <a:t>1244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4440" y="4416707"/>
            <a:ext cx="847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 predictions</a:t>
            </a:r>
          </a:p>
        </p:txBody>
      </p:sp>
    </p:spTree>
    <p:extLst>
      <p:ext uri="{BB962C8B-B14F-4D97-AF65-F5344CB8AC3E}">
        <p14:creationId xmlns:p14="http://schemas.microsoft.com/office/powerpoint/2010/main" val="18984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820392" y="237115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Results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383" y="1261425"/>
            <a:ext cx="82740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900" dirty="0">
                <a:solidFill>
                  <a:schemeClr val="bg1"/>
                </a:solidFill>
              </a:rPr>
              <a:t>79%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4440" y="4416707"/>
            <a:ext cx="847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average expected accuracy of predictions</a:t>
            </a:r>
          </a:p>
        </p:txBody>
      </p:sp>
    </p:spTree>
    <p:extLst>
      <p:ext uri="{BB962C8B-B14F-4D97-AF65-F5344CB8AC3E}">
        <p14:creationId xmlns:p14="http://schemas.microsoft.com/office/powerpoint/2010/main" val="242692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820392" y="237115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Results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2383" y="1261425"/>
            <a:ext cx="82740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900" dirty="0">
                <a:solidFill>
                  <a:schemeClr val="bg1"/>
                </a:solidFill>
              </a:rPr>
              <a:t>69%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4440" y="4416707"/>
            <a:ext cx="84765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participants from the UK rated the predictions as “</a:t>
            </a:r>
            <a:r>
              <a:rPr lang="en-GB" sz="6000" dirty="0">
                <a:solidFill>
                  <a:schemeClr val="bg1"/>
                </a:solidFill>
              </a:rPr>
              <a:t>Exactly right</a:t>
            </a:r>
            <a:r>
              <a:rPr lang="en-GB" sz="32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8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1081" y="0"/>
            <a:ext cx="1226232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264869" y="355311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029701" y="324516"/>
            <a:ext cx="9138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Key issues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2768" y="1432718"/>
            <a:ext cx="92664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875" y="1830032"/>
            <a:ext cx="109632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Feedback is crucial </a:t>
            </a:r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i="1" dirty="0">
                <a:solidFill>
                  <a:schemeClr val="bg1"/>
                </a:solidFill>
              </a:rPr>
              <a:t>e.g.,</a:t>
            </a:r>
            <a:r>
              <a:rPr lang="en-GB" dirty="0">
                <a:solidFill>
                  <a:schemeClr val="bg1"/>
                </a:solidFill>
              </a:rPr>
              <a:t> Krageloh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GB" dirty="0">
                <a:solidFill>
                  <a:schemeClr val="bg1"/>
                </a:solidFill>
              </a:rPr>
              <a:t> 2015, Kosinski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GB" dirty="0">
                <a:solidFill>
                  <a:schemeClr val="bg1"/>
                </a:solidFill>
              </a:rPr>
              <a:t>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Clinicians uncertain of CAT evidence </a:t>
            </a:r>
          </a:p>
          <a:p>
            <a:endParaRPr lang="en-GB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‘Real world’ evidence is lacking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CAT causes a loss of item-level information </a:t>
            </a:r>
          </a:p>
        </p:txBody>
      </p:sp>
    </p:spTree>
    <p:extLst>
      <p:ext uri="{BB962C8B-B14F-4D97-AF65-F5344CB8AC3E}">
        <p14:creationId xmlns:p14="http://schemas.microsoft.com/office/powerpoint/2010/main" val="342972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443" y="1239493"/>
            <a:ext cx="82740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900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37014" y="4394775"/>
            <a:ext cx="858906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participants from the UK rated the predictions as </a:t>
            </a:r>
            <a:r>
              <a:rPr lang="en-GB" sz="4400" dirty="0">
                <a:solidFill>
                  <a:schemeClr val="bg1"/>
                </a:solidFill>
              </a:rPr>
              <a:t>“</a:t>
            </a:r>
            <a:r>
              <a:rPr lang="en-GB" sz="6000" dirty="0">
                <a:solidFill>
                  <a:schemeClr val="bg1"/>
                </a:solidFill>
              </a:rPr>
              <a:t>Close, but not quite right</a:t>
            </a:r>
            <a:r>
              <a:rPr lang="en-GB" sz="4400" dirty="0">
                <a:solidFill>
                  <a:schemeClr val="bg1"/>
                </a:solidFill>
              </a:rPr>
              <a:t>”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0392" y="237115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Results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91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443" y="1239493"/>
            <a:ext cx="82740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3900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45011" y="4394775"/>
            <a:ext cx="83810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</a:rPr>
              <a:t>participants from the UK rated the predictions as </a:t>
            </a:r>
            <a:r>
              <a:rPr lang="en-GB" sz="4400" dirty="0">
                <a:solidFill>
                  <a:schemeClr val="bg1"/>
                </a:solidFill>
              </a:rPr>
              <a:t>“</a:t>
            </a:r>
            <a:r>
              <a:rPr lang="en-GB" sz="6000" dirty="0">
                <a:solidFill>
                  <a:schemeClr val="bg1"/>
                </a:solidFill>
              </a:rPr>
              <a:t>Wrong</a:t>
            </a:r>
            <a:r>
              <a:rPr lang="en-GB" sz="4400" dirty="0">
                <a:solidFill>
                  <a:schemeClr val="bg1"/>
                </a:solidFill>
              </a:rPr>
              <a:t>”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0392" y="237115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Results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7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PREDICATE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24" y="1387024"/>
            <a:ext cx="4971951" cy="22899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24" y="3804760"/>
            <a:ext cx="4971951" cy="2289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6845" y="1381872"/>
            <a:ext cx="45593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Responses to item f9.3 “How much do any difficulties in mobility bother you?” predicted 43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Category “Not at all” selected for persons located  between </a:t>
            </a:r>
            <a:r>
              <a:rPr lang="el-GR" sz="2000" dirty="0">
                <a:solidFill>
                  <a:schemeClr val="bg1"/>
                </a:solidFill>
              </a:rPr>
              <a:t>θ</a:t>
            </a:r>
            <a:r>
              <a:rPr lang="en-GB" sz="2000" dirty="0">
                <a:solidFill>
                  <a:schemeClr val="bg1"/>
                </a:solidFill>
              </a:rPr>
              <a:t> 1.01 and</a:t>
            </a:r>
          </a:p>
          <a:p>
            <a:r>
              <a:rPr lang="en-GB" sz="2000" dirty="0">
                <a:solidFill>
                  <a:schemeClr val="bg1"/>
                </a:solidFill>
              </a:rPr>
              <a:t>     </a:t>
            </a:r>
            <a:r>
              <a:rPr lang="el-GR" sz="2000" dirty="0">
                <a:solidFill>
                  <a:schemeClr val="bg1"/>
                </a:solidFill>
              </a:rPr>
              <a:t>θ </a:t>
            </a:r>
            <a:r>
              <a:rPr lang="en-GB" sz="2000" dirty="0">
                <a:solidFill>
                  <a:schemeClr val="bg1"/>
                </a:solidFill>
              </a:rPr>
              <a:t>2.18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Expected accuracy between 70% and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34 “Exactly right” (79%)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5   “Close”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4   “Wrong” (9%)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35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PREDICATE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24" y="1377499"/>
            <a:ext cx="4971951" cy="22899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24" y="3804760"/>
            <a:ext cx="4971951" cy="22899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152900" y="2200275"/>
            <a:ext cx="0" cy="2749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14900" y="1875891"/>
            <a:ext cx="0" cy="358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66850" y="2200275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66850" y="1875890"/>
            <a:ext cx="3448050" cy="1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66850" y="4949752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66850" y="5457825"/>
            <a:ext cx="344805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36845" y="1381872"/>
            <a:ext cx="45593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Responses to item f9.3 “How much do any difficulties in mobility bother you?” predicted 43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Category “Not at all” selected for persons located  between </a:t>
            </a:r>
            <a:r>
              <a:rPr lang="el-GR" sz="2000" dirty="0">
                <a:solidFill>
                  <a:schemeClr val="bg1"/>
                </a:solidFill>
              </a:rPr>
              <a:t>θ</a:t>
            </a:r>
            <a:r>
              <a:rPr lang="en-GB" sz="2000" dirty="0">
                <a:solidFill>
                  <a:schemeClr val="bg1"/>
                </a:solidFill>
              </a:rPr>
              <a:t> 1.01 and</a:t>
            </a:r>
          </a:p>
          <a:p>
            <a:r>
              <a:rPr lang="en-GB" sz="2000" dirty="0">
                <a:solidFill>
                  <a:schemeClr val="bg1"/>
                </a:solidFill>
              </a:rPr>
              <a:t>     </a:t>
            </a:r>
            <a:r>
              <a:rPr lang="el-GR" sz="2000" dirty="0">
                <a:solidFill>
                  <a:schemeClr val="bg1"/>
                </a:solidFill>
              </a:rPr>
              <a:t>θ </a:t>
            </a:r>
            <a:r>
              <a:rPr lang="en-GB" sz="2000" dirty="0">
                <a:solidFill>
                  <a:schemeClr val="bg1"/>
                </a:solidFill>
              </a:rPr>
              <a:t>2.18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Expected accuracy between 70% and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34 “Exactly right” (79%)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5   “Close”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4   “Wrong” (9%)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19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881374" y="264426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PREDICATE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324" y="1377499"/>
            <a:ext cx="4971951" cy="22899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324" y="3804760"/>
            <a:ext cx="4971951" cy="22899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152900" y="2200275"/>
            <a:ext cx="0" cy="2749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14900" y="1875891"/>
            <a:ext cx="0" cy="358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51574" y="2057400"/>
            <a:ext cx="2962275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66850" y="2200275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466850" y="1875890"/>
            <a:ext cx="3448050" cy="1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66850" y="4949752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66850" y="5457825"/>
            <a:ext cx="344805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36845" y="1381872"/>
            <a:ext cx="45593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Responses to item f9.3 “How much do any difficulties in mobility bother you?” predicted 43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Category “Not at all” selected for persons located  between </a:t>
            </a:r>
            <a:r>
              <a:rPr lang="el-GR" sz="2000" dirty="0">
                <a:solidFill>
                  <a:schemeClr val="bg1"/>
                </a:solidFill>
              </a:rPr>
              <a:t>θ</a:t>
            </a:r>
            <a:r>
              <a:rPr lang="en-GB" sz="2000" dirty="0">
                <a:solidFill>
                  <a:schemeClr val="bg1"/>
                </a:solidFill>
              </a:rPr>
              <a:t> 1.01 and</a:t>
            </a:r>
          </a:p>
          <a:p>
            <a:r>
              <a:rPr lang="en-GB" sz="2000" dirty="0">
                <a:solidFill>
                  <a:schemeClr val="bg1"/>
                </a:solidFill>
              </a:rPr>
              <a:t>     </a:t>
            </a:r>
            <a:r>
              <a:rPr lang="el-GR" sz="2000" dirty="0">
                <a:solidFill>
                  <a:schemeClr val="bg1"/>
                </a:solidFill>
              </a:rPr>
              <a:t>θ </a:t>
            </a:r>
            <a:r>
              <a:rPr lang="en-GB" sz="2000" dirty="0">
                <a:solidFill>
                  <a:schemeClr val="bg1"/>
                </a:solidFill>
              </a:rPr>
              <a:t>2.18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Expected accuracy between 70% and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34 “Exactly right” (79%)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5   “Close”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4   “Wrong” (9%)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25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-2284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776720" y="261729"/>
            <a:ext cx="12273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Current feedback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69" y="1381872"/>
            <a:ext cx="5456088" cy="2088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9" y="3743738"/>
            <a:ext cx="5461649" cy="2350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743" y="1381871"/>
            <a:ext cx="6118271" cy="20881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3788229"/>
            <a:ext cx="5779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Responses to unasked questions? </a:t>
            </a:r>
          </a:p>
        </p:txBody>
      </p:sp>
    </p:spTree>
    <p:extLst>
      <p:ext uri="{BB962C8B-B14F-4D97-AF65-F5344CB8AC3E}">
        <p14:creationId xmlns:p14="http://schemas.microsoft.com/office/powerpoint/2010/main" val="146845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-2284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776720" y="261729"/>
            <a:ext cx="122734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Predicted responses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59" y="1276774"/>
            <a:ext cx="7549743" cy="53846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08" y="1157067"/>
            <a:ext cx="7429353" cy="54761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547" y="1186604"/>
            <a:ext cx="7390979" cy="54822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609" y="1206484"/>
            <a:ext cx="7514680" cy="5434661"/>
          </a:xfrm>
          <a:prstGeom prst="rect">
            <a:avLst/>
          </a:prstGeom>
        </p:spPr>
      </p:pic>
      <p:sp>
        <p:nvSpPr>
          <p:cNvPr id="15" name="Rectangle: Rounded Corners 14"/>
          <p:cNvSpPr/>
          <p:nvPr/>
        </p:nvSpPr>
        <p:spPr>
          <a:xfrm>
            <a:off x="2201658" y="1127570"/>
            <a:ext cx="7549744" cy="1086468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/>
          <p:cNvSpPr/>
          <p:nvPr/>
        </p:nvSpPr>
        <p:spPr>
          <a:xfrm>
            <a:off x="2201050" y="2218866"/>
            <a:ext cx="7549744" cy="1187294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/>
          <p:cNvSpPr/>
          <p:nvPr/>
        </p:nvSpPr>
        <p:spPr>
          <a:xfrm>
            <a:off x="2201050" y="3420726"/>
            <a:ext cx="7549744" cy="1081529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/>
          <p:cNvSpPr/>
          <p:nvPr/>
        </p:nvSpPr>
        <p:spPr>
          <a:xfrm>
            <a:off x="2182036" y="4516822"/>
            <a:ext cx="7549744" cy="1081529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/>
          <p:cNvSpPr/>
          <p:nvPr/>
        </p:nvSpPr>
        <p:spPr>
          <a:xfrm>
            <a:off x="2191544" y="5603179"/>
            <a:ext cx="7549744" cy="1081529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156478" y="2113845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156141" y="3297007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2139379" y="4385303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2130361" y="5499576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9654331" y="2092375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9645062" y="3306641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9645062" y="4409971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9654687" y="5513301"/>
            <a:ext cx="154185" cy="22668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62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7937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621486" y="264426"/>
            <a:ext cx="91287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Conclusions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34011" y="1649421"/>
            <a:ext cx="96331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93% of participants agree with predictions, or think they are ‘close’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Low misclassification rate (7%)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Accuracy within expected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Patients can feedback on their feedback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Feedback to clinician can include predictions about unseen questions </a:t>
            </a:r>
          </a:p>
        </p:txBody>
      </p:sp>
    </p:spTree>
    <p:extLst>
      <p:ext uri="{BB962C8B-B14F-4D97-AF65-F5344CB8AC3E}">
        <p14:creationId xmlns:p14="http://schemas.microsoft.com/office/powerpoint/2010/main" val="631226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503920" y="264426"/>
            <a:ext cx="9246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Future steps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96572" y="1673635"/>
            <a:ext cx="9633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Assessing acceptability of feedback for patients and clinicians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Developing statistical assessment (rather than patient-reported) 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“Join the team”- all code is freely available with support for implementation in Concerto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69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0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020274" y="264426"/>
            <a:ext cx="11729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concertoplatform.com 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4" y="1199657"/>
            <a:ext cx="8984974" cy="54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8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1081" y="10273"/>
            <a:ext cx="1226232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264869" y="355311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928603" y="332263"/>
            <a:ext cx="10009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CAT Predictions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45011" y="796962"/>
            <a:ext cx="80214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GB" sz="4800" dirty="0">
              <a:solidFill>
                <a:schemeClr val="bg1"/>
              </a:solidFill>
            </a:endParaRPr>
          </a:p>
          <a:p>
            <a:pPr algn="r"/>
            <a:r>
              <a:rPr lang="en-GB" sz="5400" dirty="0">
                <a:solidFill>
                  <a:schemeClr val="bg1"/>
                </a:solidFill>
              </a:rPr>
              <a:t>more engaging assessments</a:t>
            </a:r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51716" y="4984764"/>
            <a:ext cx="11842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predict responses</a:t>
            </a:r>
          </a:p>
          <a:p>
            <a:r>
              <a:rPr lang="en-GB" sz="5400" dirty="0">
                <a:solidFill>
                  <a:schemeClr val="bg1"/>
                </a:solidFill>
              </a:rPr>
              <a:t> to unseen questions</a:t>
            </a:r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45574" y="3422842"/>
            <a:ext cx="962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      validate CATs in practice</a:t>
            </a:r>
            <a:endParaRPr lang="en-GB" sz="3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7326" y="4953039"/>
            <a:ext cx="43064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3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37326" y="1187378"/>
            <a:ext cx="43064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1</a:t>
            </a:r>
            <a:endParaRPr lang="en-GB" sz="66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60725" y="3083799"/>
            <a:ext cx="1469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2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27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2" b="2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" b="-1"/>
          <a:stretch/>
        </p:blipFill>
        <p:spPr>
          <a:xfrm>
            <a:off x="4818888" y="-479"/>
            <a:ext cx="7373112" cy="5785262"/>
          </a:xfrm>
          <a:prstGeom prst="rect">
            <a:avLst/>
          </a:prstGeom>
        </p:spPr>
      </p:pic>
      <p:sp>
        <p:nvSpPr>
          <p:cNvPr id="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9172" y="0"/>
            <a:ext cx="6539779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Thank you</a:t>
            </a:r>
          </a:p>
          <a:p>
            <a:r>
              <a:rPr lang="en-GB" sz="2800" dirty="0">
                <a:solidFill>
                  <a:schemeClr val="bg1"/>
                </a:solidFill>
              </a:rPr>
              <a:t>predictmyqol.com</a:t>
            </a:r>
          </a:p>
          <a:p>
            <a:r>
              <a:rPr lang="en-GB" sz="2800" dirty="0">
                <a:solidFill>
                  <a:schemeClr val="bg1"/>
                </a:solidFill>
              </a:rPr>
              <a:t>concertoplatform.com</a:t>
            </a:r>
          </a:p>
          <a:p>
            <a:r>
              <a:rPr lang="en-GB" sz="2800" dirty="0">
                <a:solidFill>
                  <a:schemeClr val="bg1"/>
                </a:solidFill>
              </a:rPr>
              <a:t>psychometrics.cam.ac.uk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                     @drcgibbons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@campsych</a:t>
            </a:r>
          </a:p>
          <a:p>
            <a:r>
              <a:rPr lang="en-GB" dirty="0">
                <a:solidFill>
                  <a:schemeClr val="bg1"/>
                </a:solidFill>
              </a:rPr>
              <a:t>                      @cam_concerto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cg598@cam.ac.uk</a:t>
            </a:r>
          </a:p>
          <a:p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>
                <a:solidFill>
                  <a:schemeClr val="bg1"/>
                </a:solidFill>
              </a:rPr>
              <a:t>Source code and slides: </a:t>
            </a:r>
          </a:p>
          <a:p>
            <a:r>
              <a:rPr lang="en-GB" sz="3600" dirty="0">
                <a:solidFill>
                  <a:schemeClr val="bg1"/>
                </a:solidFill>
              </a:rPr>
              <a:t>github.com/</a:t>
            </a:r>
            <a:r>
              <a:rPr lang="en-GB" sz="3600" dirty="0" err="1">
                <a:solidFill>
                  <a:schemeClr val="bg1"/>
                </a:solidFill>
              </a:rPr>
              <a:t>chrisgibbons</a:t>
            </a:r>
            <a:endParaRPr lang="en-GB" sz="3600" dirty="0">
              <a:solidFill>
                <a:schemeClr val="bg1"/>
              </a:solidFill>
            </a:endParaRPr>
          </a:p>
          <a:p>
            <a:endParaRPr lang="en-GB" sz="1400" dirty="0">
              <a:solidFill>
                <a:schemeClr val="bg1"/>
              </a:solidFill>
            </a:endParaRPr>
          </a:p>
          <a:p>
            <a:endParaRPr lang="en-GB" sz="1400" dirty="0">
              <a:solidFill>
                <a:schemeClr val="bg1"/>
              </a:solidFill>
            </a:endParaRP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196" y="248170"/>
            <a:ext cx="3329279" cy="7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witter logo 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56" y="2940837"/>
            <a:ext cx="975846" cy="9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42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43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`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9105" y="7938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451600" y="288011"/>
            <a:ext cx="11216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Feedback hypothesis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057" y="1878266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693057" y="2684698"/>
            <a:ext cx="10881928" cy="976874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70C0"/>
              </a:gs>
            </a:gsLst>
            <a:lin ang="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86937" y="2105908"/>
            <a:ext cx="253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Most boring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24500" y="2072397"/>
            <a:ext cx="253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Most engaging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639" y="3940432"/>
            <a:ext cx="253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Nothing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94902" y="3953981"/>
            <a:ext cx="180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Score only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44549" y="3938719"/>
            <a:ext cx="1846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Normative score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34021" y="3977982"/>
            <a:ext cx="2114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Normative score with </a:t>
            </a:r>
          </a:p>
          <a:p>
            <a:r>
              <a:rPr lang="en-GB" sz="2800" dirty="0">
                <a:solidFill>
                  <a:schemeClr val="bg1"/>
                </a:solidFill>
              </a:rPr>
              <a:t>explanation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90702" y="3977982"/>
            <a:ext cx="21141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Normative score with </a:t>
            </a:r>
          </a:p>
          <a:p>
            <a:r>
              <a:rPr lang="en-GB" sz="2800" dirty="0">
                <a:solidFill>
                  <a:schemeClr val="bg1"/>
                </a:solidFill>
              </a:rPr>
              <a:t>explanation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and prediction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847383" y="3750653"/>
            <a:ext cx="81869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885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995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5938" y="1270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6107" y="204217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pic>
        <p:nvPicPr>
          <p:cNvPr id="39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5" name="Oval 44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</p:txBody>
      </p:sp>
      <p:sp>
        <p:nvSpPr>
          <p:cNvPr id="27" name="Arrow: Right 26"/>
          <p:cNvSpPr/>
          <p:nvPr/>
        </p:nvSpPr>
        <p:spPr>
          <a:xfrm>
            <a:off x="3296336" y="3073577"/>
            <a:ext cx="5162550" cy="1156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5938" y="1270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66107" y="2042176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pic>
        <p:nvPicPr>
          <p:cNvPr id="41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3" name="Oval 42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4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</p:txBody>
      </p:sp>
      <p:sp>
        <p:nvSpPr>
          <p:cNvPr id="34" name="Cloud 33"/>
          <p:cNvSpPr/>
          <p:nvPr/>
        </p:nvSpPr>
        <p:spPr>
          <a:xfrm>
            <a:off x="6224598" y="2287880"/>
            <a:ext cx="1908630" cy="1199960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Best item </a:t>
            </a:r>
          </a:p>
        </p:txBody>
      </p:sp>
    </p:spTree>
    <p:extLst>
      <p:ext uri="{BB962C8B-B14F-4D97-AF65-F5344CB8AC3E}">
        <p14:creationId xmlns:p14="http://schemas.microsoft.com/office/powerpoint/2010/main" val="616335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32440" y="2258477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6" name="Arrow: Right 35"/>
          <p:cNvSpPr/>
          <p:nvPr/>
        </p:nvSpPr>
        <p:spPr>
          <a:xfrm>
            <a:off x="3065714" y="3418251"/>
            <a:ext cx="1327421" cy="4772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84" y="2689264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4" name="Oval 43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6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</p:txBody>
      </p:sp>
    </p:spTree>
    <p:extLst>
      <p:ext uri="{BB962C8B-B14F-4D97-AF65-F5344CB8AC3E}">
        <p14:creationId xmlns:p14="http://schemas.microsoft.com/office/powerpoint/2010/main" val="2953713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7" name="Arrow: Right 36"/>
          <p:cNvSpPr/>
          <p:nvPr/>
        </p:nvSpPr>
        <p:spPr>
          <a:xfrm>
            <a:off x="7000588" y="3020204"/>
            <a:ext cx="1470108" cy="69185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</a:t>
            </a:r>
          </a:p>
        </p:txBody>
      </p:sp>
      <p:pic>
        <p:nvPicPr>
          <p:cNvPr id="2050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84" y="2689264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7" name="Oval 46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8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50" name="Oval 49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11414961" y="2237218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6468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/>
          <p:cNvSpPr/>
          <p:nvPr/>
        </p:nvSpPr>
        <p:spPr>
          <a:xfrm rot="10800000">
            <a:off x="2941941" y="3767550"/>
            <a:ext cx="1872955" cy="6667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8" name="Arrow: Right 37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pic>
        <p:nvPicPr>
          <p:cNvPr id="47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9" name="Oval 48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0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11419497" y="2237218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6518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rrow: Right 51"/>
          <p:cNvSpPr/>
          <p:nvPr/>
        </p:nvSpPr>
        <p:spPr>
          <a:xfrm rot="10800000">
            <a:off x="2941941" y="3767550"/>
            <a:ext cx="1872955" cy="6667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Quality of life estimate  = </a:t>
            </a: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20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                             Reliability                     </a:t>
            </a:r>
            <a:r>
              <a:rPr lang="en-GB" dirty="0"/>
              <a:t>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7" y="6024175"/>
            <a:ext cx="1553950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8" name="Arrow: Right 37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sp>
        <p:nvSpPr>
          <p:cNvPr id="41" name="Arrow: Right 40"/>
          <p:cNvSpPr/>
          <p:nvPr/>
        </p:nvSpPr>
        <p:spPr>
          <a:xfrm rot="5400000">
            <a:off x="3383409" y="4563391"/>
            <a:ext cx="1872955" cy="6667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9" name="Oval 48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0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4150482" y="3712063"/>
            <a:ext cx="649296" cy="3323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11419497" y="2237217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loud 35"/>
              <p:cNvSpPr/>
              <p:nvPr/>
            </p:nvSpPr>
            <p:spPr>
              <a:xfrm>
                <a:off x="5967042" y="2070877"/>
                <a:ext cx="2458501" cy="1431488"/>
              </a:xfrm>
              <a:prstGeom prst="cloud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GB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𝑛𝑖</m:t>
                          </m:r>
                        </m:sub>
                      </m:sSub>
                      <m:r>
                        <a:rPr kumimoji="0" lang="en-GB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GB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θ</m:t>
                              </m:r>
                              <m:r>
                                <a:rPr kumimoji="0" lang="en-GB" sz="1400" b="0" i="1" u="none" strike="noStrike" kern="0" cap="none" spc="0" normalizeH="0" baseline="-2500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𝑏𝑖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kumimoji="0" lang="en-GB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kumimoji="0" lang="el-GR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θ</m:t>
                              </m:r>
                              <m:r>
                                <a:rPr kumimoji="0" lang="en-GB" sz="1400" b="0" i="1" u="none" strike="noStrike" kern="0" cap="none" spc="0" normalizeH="0" baseline="-2500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𝑏𝑖</m:t>
                              </m:r>
                              <m:r>
                                <a:rPr kumimoji="0" lang="en-GB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GB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Cloud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42" y="2070877"/>
                <a:ext cx="2458501" cy="1431488"/>
              </a:xfrm>
              <a:prstGeom prst="cloud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66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70326" y="7937"/>
            <a:ext cx="1226232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264869" y="355311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-2689400" y="320675"/>
            <a:ext cx="14698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chemeClr val="bg1"/>
                </a:solidFill>
              </a:rPr>
              <a:t>Predictive validity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307975" y="2988952"/>
            <a:ext cx="2395247" cy="1657351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Information from items answered in CAT</a:t>
            </a:r>
          </a:p>
          <a:p>
            <a:pPr algn="ctr"/>
            <a:r>
              <a:rPr lang="en-GB" sz="1400" dirty="0">
                <a:solidFill>
                  <a:schemeClr val="tx1"/>
                </a:solidFill>
              </a:rPr>
              <a:t>(Person location/</a:t>
            </a:r>
            <a:r>
              <a:rPr lang="az-Cyrl-AZ" sz="1400" dirty="0">
                <a:solidFill>
                  <a:schemeClr val="tx1"/>
                </a:solidFill>
              </a:rPr>
              <a:t>Ѳ</a:t>
            </a:r>
            <a:r>
              <a:rPr lang="en-GB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0" name="Flowchart: Document 19"/>
          <p:cNvSpPr/>
          <p:nvPr/>
        </p:nvSpPr>
        <p:spPr>
          <a:xfrm>
            <a:off x="6245037" y="2988952"/>
            <a:ext cx="2395247" cy="1657351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Feedback predictions to patient and clinician </a:t>
            </a:r>
          </a:p>
        </p:txBody>
      </p:sp>
      <p:sp>
        <p:nvSpPr>
          <p:cNvPr id="24" name="Flowchart: Document 23"/>
          <p:cNvSpPr/>
          <p:nvPr/>
        </p:nvSpPr>
        <p:spPr>
          <a:xfrm>
            <a:off x="3276506" y="2988952"/>
            <a:ext cx="2395247" cy="1657351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 response to unanswered questions</a:t>
            </a:r>
          </a:p>
        </p:txBody>
      </p:sp>
      <p:sp>
        <p:nvSpPr>
          <p:cNvPr id="11" name="Arrow: Curved Up 10"/>
          <p:cNvSpPr/>
          <p:nvPr/>
        </p:nvSpPr>
        <p:spPr>
          <a:xfrm>
            <a:off x="1357444" y="4790766"/>
            <a:ext cx="3083928" cy="1151164"/>
          </a:xfrm>
          <a:prstGeom prst="curved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Arrow: Curved Up 24"/>
          <p:cNvSpPr/>
          <p:nvPr/>
        </p:nvSpPr>
        <p:spPr>
          <a:xfrm rot="10800000" flipH="1">
            <a:off x="4264869" y="1687867"/>
            <a:ext cx="3597337" cy="1151164"/>
          </a:xfrm>
          <a:prstGeom prst="curved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Flowchart: Document 25"/>
          <p:cNvSpPr/>
          <p:nvPr/>
        </p:nvSpPr>
        <p:spPr>
          <a:xfrm>
            <a:off x="9238141" y="2988952"/>
            <a:ext cx="2395247" cy="1657351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Elicit reports on prediction accuracy</a:t>
            </a:r>
          </a:p>
        </p:txBody>
      </p:sp>
      <p:sp>
        <p:nvSpPr>
          <p:cNvPr id="27" name="Arrow: Curved Up 26"/>
          <p:cNvSpPr/>
          <p:nvPr/>
        </p:nvSpPr>
        <p:spPr>
          <a:xfrm>
            <a:off x="7547417" y="4790766"/>
            <a:ext cx="3236343" cy="1151164"/>
          </a:xfrm>
          <a:prstGeom prst="curvedUp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4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Quality of life estimate  = </a:t>
            </a:r>
            <a:r>
              <a:rPr lang="en-GB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20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pPr algn="ctr"/>
            <a:endParaRPr lang="en-GB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                             Reliability                     </a:t>
            </a:r>
            <a:r>
              <a:rPr lang="en-GB" dirty="0"/>
              <a:t>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8" name="Oval 17"/>
          <p:cNvSpPr/>
          <p:nvPr/>
        </p:nvSpPr>
        <p:spPr>
          <a:xfrm>
            <a:off x="859591" y="3712064"/>
            <a:ext cx="734785" cy="69396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7" y="6024175"/>
            <a:ext cx="1553950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pic>
        <p:nvPicPr>
          <p:cNvPr id="36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2" name="Oval 41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4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47" name="Cloud 46"/>
          <p:cNvSpPr/>
          <p:nvPr/>
        </p:nvSpPr>
        <p:spPr>
          <a:xfrm>
            <a:off x="6224598" y="2287880"/>
            <a:ext cx="1908630" cy="1199960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Best item </a:t>
            </a:r>
          </a:p>
        </p:txBody>
      </p:sp>
      <p:sp>
        <p:nvSpPr>
          <p:cNvPr id="48" name="Oval 47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3914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Quality of life estimate = </a:t>
            </a:r>
            <a:r>
              <a:rPr lang="en-GB" sz="3200" dirty="0"/>
              <a:t>50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                                                 Reliability                     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1753135" y="452238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7" y="6024173"/>
            <a:ext cx="3532508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44" name="Arrow: Right 43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pic>
        <p:nvPicPr>
          <p:cNvPr id="46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54" name="Oval 53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5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/>
          <p:cNvSpPr/>
          <p:nvPr/>
        </p:nvSpPr>
        <p:spPr>
          <a:xfrm>
            <a:off x="7000588" y="3020204"/>
            <a:ext cx="1470108" cy="69185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</a:t>
            </a:r>
          </a:p>
        </p:txBody>
      </p:sp>
      <p:sp>
        <p:nvSpPr>
          <p:cNvPr id="57" name="Arrow: Right 56"/>
          <p:cNvSpPr/>
          <p:nvPr/>
        </p:nvSpPr>
        <p:spPr>
          <a:xfrm>
            <a:off x="3065714" y="3418251"/>
            <a:ext cx="1327421" cy="4772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59" name="Oval 58"/>
          <p:cNvSpPr/>
          <p:nvPr/>
        </p:nvSpPr>
        <p:spPr>
          <a:xfrm>
            <a:off x="11406939" y="3097923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7480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Quality of life estimate  = </a:t>
            </a:r>
            <a:r>
              <a:rPr lang="en-GB" sz="3200" dirty="0"/>
              <a:t>60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                                                 Reliability                     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1759653" y="2887860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6" y="6024172"/>
            <a:ext cx="4659737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49" name="Arrow: Right 48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pic>
        <p:nvPicPr>
          <p:cNvPr id="50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4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/>
          <p:cNvSpPr/>
          <p:nvPr/>
        </p:nvSpPr>
        <p:spPr>
          <a:xfrm>
            <a:off x="7000588" y="3020204"/>
            <a:ext cx="1470108" cy="69185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3065714" y="3418251"/>
            <a:ext cx="1327421" cy="4772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59" name="Oval 58"/>
          <p:cNvSpPr/>
          <p:nvPr/>
        </p:nvSpPr>
        <p:spPr>
          <a:xfrm>
            <a:off x="11406939" y="3097923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60" name="Oval 59"/>
          <p:cNvSpPr/>
          <p:nvPr/>
        </p:nvSpPr>
        <p:spPr>
          <a:xfrm>
            <a:off x="11406939" y="3940797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42119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Quality of life estimate  = </a:t>
            </a:r>
            <a:r>
              <a:rPr lang="en-GB" sz="3200" dirty="0"/>
              <a:t>55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                                                 Reliability                     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6" y="6024171"/>
            <a:ext cx="6229677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4" name="Oval 33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11406939" y="3097923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1406939" y="3940797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49" name="Arrow: Right 48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pic>
        <p:nvPicPr>
          <p:cNvPr id="50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Patient/</a:t>
            </a:r>
          </a:p>
          <a:p>
            <a:pPr algn="ctr"/>
            <a:r>
              <a:rPr lang="en-GB" dirty="0"/>
              <a:t>participant</a:t>
            </a:r>
          </a:p>
          <a:p>
            <a:pPr algn="ctr"/>
            <a:endParaRPr lang="en-GB" dirty="0"/>
          </a:p>
        </p:txBody>
      </p:sp>
      <p:sp>
        <p:nvSpPr>
          <p:cNvPr id="53" name="Oval 52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4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/>
          <p:cNvSpPr/>
          <p:nvPr/>
        </p:nvSpPr>
        <p:spPr>
          <a:xfrm>
            <a:off x="7000588" y="3020204"/>
            <a:ext cx="1470108" cy="69185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3065714" y="3418251"/>
            <a:ext cx="1327421" cy="4772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11394271" y="477757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4959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Quality of life estimate  = </a:t>
            </a:r>
            <a:r>
              <a:rPr lang="en-GB" sz="3200" dirty="0"/>
              <a:t>55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                                                 Reliability                     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414661" y="168883"/>
            <a:ext cx="8868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Computer adaptive testing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773088" y="2070877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aseline="-250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66108" y="2889966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753136" y="371206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aseline="-25000" dirty="0"/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878812" y="4532734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6" y="6024171"/>
            <a:ext cx="6229677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94759" y="1324943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 bank</a:t>
            </a:r>
          </a:p>
        </p:txBody>
      </p:sp>
      <p:sp>
        <p:nvSpPr>
          <p:cNvPr id="34" name="Oval 33"/>
          <p:cNvSpPr/>
          <p:nvPr/>
        </p:nvSpPr>
        <p:spPr>
          <a:xfrm>
            <a:off x="11406939" y="2237218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41" name="Oval 40"/>
          <p:cNvSpPr/>
          <p:nvPr/>
        </p:nvSpPr>
        <p:spPr>
          <a:xfrm>
            <a:off x="11406939" y="3097923"/>
            <a:ext cx="734785" cy="6939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44" name="Oval 43"/>
          <p:cNvSpPr/>
          <p:nvPr/>
        </p:nvSpPr>
        <p:spPr>
          <a:xfrm>
            <a:off x="11406939" y="3940797"/>
            <a:ext cx="734785" cy="693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</a:t>
            </a:r>
          </a:p>
        </p:txBody>
      </p:sp>
      <p:sp>
        <p:nvSpPr>
          <p:cNvPr id="49" name="Arrow: Right 48"/>
          <p:cNvSpPr/>
          <p:nvPr/>
        </p:nvSpPr>
        <p:spPr>
          <a:xfrm flipH="1">
            <a:off x="7000588" y="3845682"/>
            <a:ext cx="1470108" cy="6945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Response</a:t>
            </a:r>
          </a:p>
        </p:txBody>
      </p:sp>
      <p:pic>
        <p:nvPicPr>
          <p:cNvPr id="50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309019" y="1322818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Participant</a:t>
            </a:r>
          </a:p>
        </p:txBody>
      </p:sp>
      <p:sp>
        <p:nvSpPr>
          <p:cNvPr id="53" name="Oval 52"/>
          <p:cNvSpPr/>
          <p:nvPr/>
        </p:nvSpPr>
        <p:spPr>
          <a:xfrm>
            <a:off x="8782423" y="2555774"/>
            <a:ext cx="2473778" cy="22721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4" name="Picture 2" descr="https://cdn3.iconfinder.com/data/icons/users-groups/512/male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60" y="2743508"/>
            <a:ext cx="1826704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/>
          <p:cNvSpPr/>
          <p:nvPr/>
        </p:nvSpPr>
        <p:spPr>
          <a:xfrm>
            <a:off x="7000588" y="3020204"/>
            <a:ext cx="1470108" cy="69185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Item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3065714" y="3418251"/>
            <a:ext cx="1327421" cy="4772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11394271" y="4777573"/>
            <a:ext cx="734785" cy="69396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9" name="Circle: Hollow 8"/>
          <p:cNvSpPr/>
          <p:nvPr/>
        </p:nvSpPr>
        <p:spPr>
          <a:xfrm>
            <a:off x="-1882670" y="-4757144"/>
            <a:ext cx="15518731" cy="15704037"/>
          </a:xfrm>
          <a:prstGeom prst="donut">
            <a:avLst>
              <a:gd name="adj" fmla="val 38181"/>
            </a:avLst>
          </a:prstGeom>
          <a:solidFill>
            <a:srgbClr val="0D0D0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04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1" grpId="0" animBg="1"/>
      <p:bldP spid="35" grpId="0"/>
      <p:bldP spid="34" grpId="0" animBg="1"/>
      <p:bldP spid="41" grpId="0" animBg="1"/>
      <p:bldP spid="44" grpId="0" animBg="1"/>
      <p:bldP spid="49" grpId="0" animBg="1"/>
      <p:bldP spid="52" grpId="0"/>
      <p:bldP spid="53" grpId="0" animBg="1"/>
      <p:bldP spid="55" grpId="0" animBg="1"/>
      <p:bldP spid="56" grpId="0" animBg="1"/>
      <p:bldP spid="36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7938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Quality of life estimate  = </a:t>
            </a:r>
            <a:r>
              <a:rPr lang="en-GB" sz="3200" dirty="0"/>
              <a:t>55</a:t>
            </a:r>
            <a:r>
              <a:rPr lang="en-GB" dirty="0"/>
              <a:t>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                                                  Reliability                     .70            .80            .90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 flipV="1">
            <a:off x="2394207" y="6026148"/>
            <a:ext cx="7951058" cy="61262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 flipV="1">
            <a:off x="2394206" y="6024171"/>
            <a:ext cx="6229677" cy="614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425543" y="6026148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354639" y="6024177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504611" y="6008301"/>
            <a:ext cx="8164" cy="6126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http://vignette3.wikia.nocookie.net/animal-jam-clans-1/images/4/4d/Cat_face-0.jpg/revision/latest?cb=201601241954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46" y="3094875"/>
            <a:ext cx="1801272" cy="142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5172947" y="1451994"/>
            <a:ext cx="14205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Computer adaptive test</a:t>
            </a:r>
          </a:p>
        </p:txBody>
      </p:sp>
      <p:sp>
        <p:nvSpPr>
          <p:cNvPr id="40" name="Circle: Hollow 39"/>
          <p:cNvSpPr/>
          <p:nvPr/>
        </p:nvSpPr>
        <p:spPr>
          <a:xfrm>
            <a:off x="-1882670" y="-4757144"/>
            <a:ext cx="15518731" cy="15704037"/>
          </a:xfrm>
          <a:prstGeom prst="donut">
            <a:avLst>
              <a:gd name="adj" fmla="val 38181"/>
            </a:avLst>
          </a:prstGeom>
          <a:solidFill>
            <a:srgbClr val="0D0D0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9117" y="1835151"/>
            <a:ext cx="2723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Simulations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Lab-based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External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7319" y="125936"/>
            <a:ext cx="8868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dirty="0">
                <a:solidFill>
                  <a:schemeClr val="bg1"/>
                </a:solidFill>
              </a:rPr>
              <a:t>CAT Validation_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66827" y="1747287"/>
            <a:ext cx="2723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Real world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Patient-centred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Internal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Engaging</a:t>
            </a:r>
          </a:p>
        </p:txBody>
      </p:sp>
    </p:spTree>
    <p:extLst>
      <p:ext uri="{BB962C8B-B14F-4D97-AF65-F5344CB8AC3E}">
        <p14:creationId xmlns:p14="http://schemas.microsoft.com/office/powerpoint/2010/main" val="12001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0"/>
            <a:ext cx="1226232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878217" y="286509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WHOQOL adaptive test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0974" y="1415774"/>
            <a:ext cx="979448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Physical,  psychological, social, and environmental QoL.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4000 people (320 from the UK).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Partial credit model parameters, no DIF for UK sample, all assumptions of the model met.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Simulated CAT using 1000 iterations based on experimental theta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Stopping rules related to standard error of .32, .45, and .55 </a:t>
            </a:r>
          </a:p>
          <a:p>
            <a:r>
              <a:rPr lang="en-GB" sz="2400" dirty="0">
                <a:solidFill>
                  <a:schemeClr val="bg1"/>
                </a:solidFill>
              </a:rPr>
              <a:t>   (Reliability .90,.80 and .70) and matched reliability of paper WHO measures. </a:t>
            </a:r>
          </a:p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1" y="5989312"/>
            <a:ext cx="1349375" cy="6286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09286" y="6358730"/>
            <a:ext cx="1050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Gibbons, </a:t>
            </a:r>
            <a:r>
              <a:rPr lang="en-GB" i="1" dirty="0">
                <a:solidFill>
                  <a:schemeClr val="bg1"/>
                </a:solidFill>
              </a:rPr>
              <a:t>et el. </a:t>
            </a:r>
            <a:r>
              <a:rPr lang="en-GB" dirty="0">
                <a:solidFill>
                  <a:schemeClr val="bg1"/>
                </a:solidFill>
              </a:rPr>
              <a:t>(2016). Electronic quality of life assessment using computer-adaptive testing. JMIR. 18(9):e240 </a:t>
            </a:r>
          </a:p>
        </p:txBody>
      </p:sp>
    </p:spTree>
    <p:extLst>
      <p:ext uri="{BB962C8B-B14F-4D97-AF65-F5344CB8AC3E}">
        <p14:creationId xmlns:p14="http://schemas.microsoft.com/office/powerpoint/2010/main" val="19997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0"/>
            <a:ext cx="1226232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878217" y="286509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WHOQOL adaptive test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1" y="5989312"/>
            <a:ext cx="1349375" cy="628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0207" y="1552010"/>
            <a:ext cx="3039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reliability</a:t>
            </a:r>
            <a:r>
              <a:rPr lang="en-GB" sz="4800" dirty="0">
                <a:solidFill>
                  <a:schemeClr val="bg1"/>
                </a:solidFill>
              </a:rPr>
              <a:t> .</a:t>
            </a:r>
            <a:r>
              <a:rPr lang="en-GB" sz="4800" b="1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2775" y="1582787"/>
            <a:ext cx="3709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reliability</a:t>
            </a:r>
            <a:r>
              <a:rPr lang="en-GB" sz="4400" dirty="0">
                <a:solidFill>
                  <a:schemeClr val="bg1"/>
                </a:solidFill>
              </a:rPr>
              <a:t> .</a:t>
            </a:r>
            <a:r>
              <a:rPr lang="en-GB" sz="4400" b="1" dirty="0">
                <a:solidFill>
                  <a:schemeClr val="bg1"/>
                </a:solidFill>
              </a:rPr>
              <a:t>90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95880" y="2180487"/>
            <a:ext cx="2616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9</a:t>
            </a:r>
            <a:r>
              <a:rPr lang="en-GB" sz="6000" dirty="0">
                <a:solidFill>
                  <a:schemeClr val="bg1"/>
                </a:solidFill>
              </a:rPr>
              <a:t> Items 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407" y="3468187"/>
            <a:ext cx="5479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82%</a:t>
            </a:r>
            <a:r>
              <a:rPr lang="en-GB" sz="4400" dirty="0">
                <a:solidFill>
                  <a:schemeClr val="bg1"/>
                </a:solidFill>
              </a:rPr>
              <a:t> shorter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b="1" dirty="0">
                <a:solidFill>
                  <a:schemeClr val="bg1"/>
                </a:solidFill>
              </a:rPr>
              <a:t>WHOQOL-100</a:t>
            </a:r>
            <a:endParaRPr lang="en-GB" sz="9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66613" y="3483483"/>
            <a:ext cx="5925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</a:rPr>
              <a:t>46%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4400" dirty="0">
                <a:solidFill>
                  <a:schemeClr val="bg1"/>
                </a:solidFill>
              </a:rPr>
              <a:t>shorter</a:t>
            </a:r>
          </a:p>
          <a:p>
            <a:r>
              <a:rPr lang="en-GB" sz="4400" dirty="0">
                <a:solidFill>
                  <a:schemeClr val="bg1"/>
                </a:solidFill>
              </a:rPr>
              <a:t>than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b="1" dirty="0">
                <a:solidFill>
                  <a:schemeClr val="bg1"/>
                </a:solidFill>
              </a:rPr>
              <a:t>WHOQOL-BREF</a:t>
            </a:r>
            <a:endParaRPr lang="en-GB" sz="9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09286" y="6358730"/>
            <a:ext cx="1050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Gibbons, </a:t>
            </a:r>
            <a:r>
              <a:rPr lang="en-GB" i="1" dirty="0">
                <a:solidFill>
                  <a:schemeClr val="bg1"/>
                </a:solidFill>
              </a:rPr>
              <a:t>et el. </a:t>
            </a:r>
            <a:r>
              <a:rPr lang="en-GB" dirty="0">
                <a:solidFill>
                  <a:schemeClr val="bg1"/>
                </a:solidFill>
              </a:rPr>
              <a:t>(2016). Electronic quality of life assessment using computer-adaptive testing. JMIR. 18(9):e240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06136" y="1552010"/>
            <a:ext cx="3039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reliability</a:t>
            </a:r>
            <a:r>
              <a:rPr lang="en-GB" sz="4800" dirty="0">
                <a:solidFill>
                  <a:schemeClr val="bg1"/>
                </a:solidFill>
              </a:rPr>
              <a:t> .</a:t>
            </a:r>
            <a:r>
              <a:rPr lang="en-GB" sz="4800" b="1" dirty="0">
                <a:solidFill>
                  <a:schemeClr val="bg1"/>
                </a:solidFill>
              </a:rPr>
              <a:t>70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0556" y="2149608"/>
            <a:ext cx="26311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4</a:t>
            </a:r>
            <a:r>
              <a:rPr lang="en-GB" sz="6000" dirty="0">
                <a:solidFill>
                  <a:schemeClr val="bg1"/>
                </a:solidFill>
              </a:rPr>
              <a:t> Items 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79159" y="2140603"/>
            <a:ext cx="257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</a:rPr>
              <a:t>2</a:t>
            </a:r>
            <a:r>
              <a:rPr lang="en-GB" sz="6000" dirty="0">
                <a:solidFill>
                  <a:schemeClr val="bg1"/>
                </a:solidFill>
              </a:rPr>
              <a:t> Items 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1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7937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253676" y="273669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Concerto 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826" y="1639403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36" y="1319550"/>
            <a:ext cx="5675541" cy="51266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2442" y="1236333"/>
            <a:ext cx="45213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Four item banks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Partial credit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Maximum likelihood score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Scaling parameter 1.7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Stopping rule of SE=.45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~Four items per bank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4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942" y="7937"/>
            <a:ext cx="12269883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929810" y="273669"/>
            <a:ext cx="13192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“All CATS” assessment flow 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3683" y="1794197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" y="2736724"/>
            <a:ext cx="2566800" cy="27289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975" y="1904602"/>
            <a:ext cx="318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CAT completed until stopping rule was met (SE=.45)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4683" y="2712185"/>
            <a:ext cx="2737521" cy="2739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785" y="2878067"/>
            <a:ext cx="2371820" cy="10924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507" y="4103532"/>
            <a:ext cx="2433247" cy="11207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34286" y="1965891"/>
            <a:ext cx="27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Predictions made using person score estimate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212" y="2712184"/>
            <a:ext cx="2683288" cy="26892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87423" y="1993621"/>
            <a:ext cx="27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Predictions fed back to participant/patient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1508" y="2727548"/>
            <a:ext cx="2683592" cy="12294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1204" y="4001008"/>
            <a:ext cx="2683896" cy="14004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40560" y="2104390"/>
            <a:ext cx="274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Text/graphical feedback </a:t>
            </a:r>
          </a:p>
        </p:txBody>
      </p:sp>
      <p:sp>
        <p:nvSpPr>
          <p:cNvPr id="25" name="Arrow: Right 24"/>
          <p:cNvSpPr/>
          <p:nvPr/>
        </p:nvSpPr>
        <p:spPr>
          <a:xfrm>
            <a:off x="1021126" y="5759634"/>
            <a:ext cx="10149745" cy="6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4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4015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733337" y="266434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Sample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32" y="1246425"/>
            <a:ext cx="60725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1238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participants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56661" y="1270420"/>
            <a:ext cx="59811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97</a:t>
            </a:r>
            <a:r>
              <a:rPr lang="en-GB" sz="2400" dirty="0">
                <a:solidFill>
                  <a:schemeClr val="bg1"/>
                </a:solidFill>
              </a:rPr>
              <a:t>countries</a:t>
            </a:r>
            <a:endParaRPr lang="en-GB" sz="11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443" y="3018250"/>
            <a:ext cx="59811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311</a:t>
            </a:r>
            <a:r>
              <a:rPr lang="en-GB" sz="2400" dirty="0">
                <a:solidFill>
                  <a:schemeClr val="bg1"/>
                </a:solidFill>
              </a:rPr>
              <a:t>UK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56661" y="3026119"/>
            <a:ext cx="624015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70</a:t>
            </a:r>
            <a:r>
              <a:rPr lang="en-GB" sz="2400" dirty="0">
                <a:solidFill>
                  <a:schemeClr val="bg1"/>
                </a:solidFill>
              </a:rPr>
              <a:t>chronic conditions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6340" y="4752930"/>
            <a:ext cx="64387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45</a:t>
            </a:r>
            <a:r>
              <a:rPr lang="en-GB" sz="2400" dirty="0">
                <a:solidFill>
                  <a:schemeClr val="bg1"/>
                </a:solidFill>
              </a:rPr>
              <a:t>years old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56661" y="4752930"/>
            <a:ext cx="643875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56%</a:t>
            </a:r>
            <a:r>
              <a:rPr lang="en-GB" sz="2400" dirty="0">
                <a:solidFill>
                  <a:schemeClr val="bg1"/>
                </a:solidFill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314546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5697</TotalTime>
  <Words>1196</Words>
  <Application>Microsoft Office PowerPoint</Application>
  <PresentationFormat>Widescreen</PresentationFormat>
  <Paragraphs>785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Gibbons</dc:creator>
  <cp:lastModifiedBy>Chris Gibbons</cp:lastModifiedBy>
  <cp:revision>136</cp:revision>
  <dcterms:created xsi:type="dcterms:W3CDTF">2016-07-25T09:24:54Z</dcterms:created>
  <dcterms:modified xsi:type="dcterms:W3CDTF">2016-10-21T11:44:07Z</dcterms:modified>
</cp:coreProperties>
</file>